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48" r:id="rId2"/>
    <p:sldId id="257" r:id="rId3"/>
    <p:sldId id="258" r:id="rId4"/>
    <p:sldId id="275" r:id="rId5"/>
    <p:sldId id="260" r:id="rId6"/>
    <p:sldId id="261" r:id="rId7"/>
    <p:sldId id="262" r:id="rId8"/>
    <p:sldId id="303" r:id="rId9"/>
    <p:sldId id="267" r:id="rId10"/>
    <p:sldId id="263" r:id="rId11"/>
    <p:sldId id="279" r:id="rId12"/>
    <p:sldId id="280" r:id="rId13"/>
    <p:sldId id="277" r:id="rId14"/>
    <p:sldId id="291" r:id="rId15"/>
    <p:sldId id="284" r:id="rId16"/>
    <p:sldId id="285" r:id="rId17"/>
    <p:sldId id="289" r:id="rId18"/>
    <p:sldId id="292" r:id="rId19"/>
    <p:sldId id="293" r:id="rId20"/>
    <p:sldId id="294" r:id="rId21"/>
    <p:sldId id="349" r:id="rId22"/>
    <p:sldId id="350" r:id="rId23"/>
    <p:sldId id="270" r:id="rId24"/>
    <p:sldId id="283" r:id="rId25"/>
    <p:sldId id="282" r:id="rId26"/>
    <p:sldId id="298" r:id="rId27"/>
    <p:sldId id="299" r:id="rId28"/>
    <p:sldId id="295" r:id="rId29"/>
    <p:sldId id="297" r:id="rId30"/>
    <p:sldId id="296" r:id="rId31"/>
    <p:sldId id="271" r:id="rId32"/>
    <p:sldId id="273" r:id="rId33"/>
    <p:sldId id="290" r:id="rId34"/>
    <p:sldId id="281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6600"/>
    <a:srgbClr val="00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1" autoAdjust="0"/>
    <p:restoredTop sz="98909" autoAdjust="0"/>
  </p:normalViewPr>
  <p:slideViewPr>
    <p:cSldViewPr>
      <p:cViewPr>
        <p:scale>
          <a:sx n="66" d="100"/>
          <a:sy n="66" d="100"/>
        </p:scale>
        <p:origin x="-678" y="-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42909-EBA9-48AE-9ECC-4E6488CC634A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73EB9-CED3-42CA-8887-F94A5D9D2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55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3B1C95-18EF-4BF3-BF13-C947C1F7B48A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80000"/>
              </a:lnSpc>
            </a:pPr>
            <a:endParaRPr lang="en-US" sz="8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58465" y="686474"/>
            <a:ext cx="4941072" cy="3428114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Char char="-"/>
            </a:pPr>
            <a:endParaRPr lang="zh-CN" altLang="en-US" sz="7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73EB9-CED3-42CA-8887-F94A5D9D2F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28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27ED-CE87-4C70-980C-EFBC1078AAF2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753C1-A19B-4156-B77F-0BA326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9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27ED-CE87-4C70-980C-EFBC1078AAF2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753C1-A19B-4156-B77F-0BA326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1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27ED-CE87-4C70-980C-EFBC1078AAF2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753C1-A19B-4156-B77F-0BA326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76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88" y="233363"/>
            <a:ext cx="864552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4000" y="1360488"/>
            <a:ext cx="4214813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21213" y="1360488"/>
            <a:ext cx="42164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21213" y="3698875"/>
            <a:ext cx="42164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171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27ED-CE87-4C70-980C-EFBC1078AAF2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753C1-A19B-4156-B77F-0BA326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14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27ED-CE87-4C70-980C-EFBC1078AAF2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753C1-A19B-4156-B77F-0BA326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0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27ED-CE87-4C70-980C-EFBC1078AAF2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753C1-A19B-4156-B77F-0BA326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2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27ED-CE87-4C70-980C-EFBC1078AAF2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753C1-A19B-4156-B77F-0BA326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7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27ED-CE87-4C70-980C-EFBC1078AAF2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753C1-A19B-4156-B77F-0BA326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07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27ED-CE87-4C70-980C-EFBC1078AAF2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753C1-A19B-4156-B77F-0BA326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7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27ED-CE87-4C70-980C-EFBC1078AAF2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753C1-A19B-4156-B77F-0BA326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8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27ED-CE87-4C70-980C-EFBC1078AAF2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753C1-A19B-4156-B77F-0BA326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53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927ED-CE87-4C70-980C-EFBC1078AAF2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753C1-A19B-4156-B77F-0BA326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8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276872"/>
            <a:ext cx="9144000" cy="230425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2607047"/>
            <a:ext cx="8712968" cy="1470025"/>
          </a:xfrm>
        </p:spPr>
        <p:txBody>
          <a:bodyPr>
            <a:normAutofit/>
          </a:bodyPr>
          <a:lstStyle/>
          <a:p>
            <a:r>
              <a:rPr lang="en-US" sz="6600" b="1" smtClean="0">
                <a:solidFill>
                  <a:schemeClr val="bg1"/>
                </a:solidFill>
              </a:rPr>
              <a:t>Design Patterns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63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539552" y="4077072"/>
            <a:ext cx="3600400" cy="1584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39552" y="1916832"/>
            <a:ext cx="3600400" cy="1584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848" y="332656"/>
            <a:ext cx="8229600" cy="1143000"/>
          </a:xfrm>
        </p:spPr>
        <p:txBody>
          <a:bodyPr/>
          <a:lstStyle/>
          <a:p>
            <a:r>
              <a:rPr lang="en-US" b="1" dirty="0" smtClean="0"/>
              <a:t>Draw a Bridge</a:t>
            </a:r>
            <a:endParaRPr lang="en-US" b="1" dirty="0"/>
          </a:p>
        </p:txBody>
      </p:sp>
      <p:sp>
        <p:nvSpPr>
          <p:cNvPr id="14" name="Freeform 13"/>
          <p:cNvSpPr/>
          <p:nvPr/>
        </p:nvSpPr>
        <p:spPr>
          <a:xfrm>
            <a:off x="1043608" y="2420888"/>
            <a:ext cx="2526784" cy="721608"/>
          </a:xfrm>
          <a:custGeom>
            <a:avLst/>
            <a:gdLst>
              <a:gd name="connsiteX0" fmla="*/ 0 w 3520440"/>
              <a:gd name="connsiteY0" fmla="*/ 1074783 h 1120503"/>
              <a:gd name="connsiteX1" fmla="*/ 1143000 w 3520440"/>
              <a:gd name="connsiteY1" fmla="*/ 129903 h 1120503"/>
              <a:gd name="connsiteX2" fmla="*/ 2377440 w 3520440"/>
              <a:gd name="connsiteY2" fmla="*/ 114663 h 1120503"/>
              <a:gd name="connsiteX3" fmla="*/ 3520440 w 3520440"/>
              <a:gd name="connsiteY3" fmla="*/ 1120503 h 112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0440" h="1120503">
                <a:moveTo>
                  <a:pt x="0" y="1074783"/>
                </a:moveTo>
                <a:cubicBezTo>
                  <a:pt x="373380" y="682353"/>
                  <a:pt x="746760" y="289923"/>
                  <a:pt x="1143000" y="129903"/>
                </a:cubicBezTo>
                <a:cubicBezTo>
                  <a:pt x="1539240" y="-30117"/>
                  <a:pt x="1981200" y="-50437"/>
                  <a:pt x="2377440" y="114663"/>
                </a:cubicBezTo>
                <a:cubicBezTo>
                  <a:pt x="2773680" y="279763"/>
                  <a:pt x="3147060" y="700133"/>
                  <a:pt x="3520440" y="1120503"/>
                </a:cubicBezTo>
              </a:path>
            </a:pathLst>
          </a:cu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788024" y="1916832"/>
            <a:ext cx="3600400" cy="1584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5436096" y="2561848"/>
            <a:ext cx="2520280" cy="579120"/>
            <a:chOff x="5292080" y="2203336"/>
            <a:chExt cx="2520280" cy="579120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5292080" y="2204864"/>
              <a:ext cx="2520280" cy="0"/>
            </a:xfrm>
            <a:prstGeom prst="line">
              <a:avLst/>
            </a:prstGeom>
            <a:ln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452320" y="2204864"/>
              <a:ext cx="0" cy="577592"/>
            </a:xfrm>
            <a:prstGeom prst="line">
              <a:avLst/>
            </a:prstGeom>
            <a:ln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697840" y="2203336"/>
              <a:ext cx="0" cy="577592"/>
            </a:xfrm>
            <a:prstGeom prst="line">
              <a:avLst/>
            </a:prstGeom>
            <a:ln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8" name="Rectangle 57"/>
          <p:cNvSpPr/>
          <p:nvPr/>
        </p:nvSpPr>
        <p:spPr>
          <a:xfrm>
            <a:off x="4860032" y="4077072"/>
            <a:ext cx="3600400" cy="1584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1043608" y="4664184"/>
            <a:ext cx="2664296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1299828" y="4844204"/>
            <a:ext cx="2151856" cy="457004"/>
          </a:xfrm>
          <a:custGeom>
            <a:avLst/>
            <a:gdLst>
              <a:gd name="connsiteX0" fmla="*/ 0 w 3520440"/>
              <a:gd name="connsiteY0" fmla="*/ 1074783 h 1120503"/>
              <a:gd name="connsiteX1" fmla="*/ 1143000 w 3520440"/>
              <a:gd name="connsiteY1" fmla="*/ 129903 h 1120503"/>
              <a:gd name="connsiteX2" fmla="*/ 2377440 w 3520440"/>
              <a:gd name="connsiteY2" fmla="*/ 114663 h 1120503"/>
              <a:gd name="connsiteX3" fmla="*/ 3520440 w 3520440"/>
              <a:gd name="connsiteY3" fmla="*/ 1120503 h 112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0440" h="1120503">
                <a:moveTo>
                  <a:pt x="0" y="1074783"/>
                </a:moveTo>
                <a:cubicBezTo>
                  <a:pt x="373380" y="682353"/>
                  <a:pt x="746760" y="289923"/>
                  <a:pt x="1143000" y="129903"/>
                </a:cubicBezTo>
                <a:cubicBezTo>
                  <a:pt x="1539240" y="-30117"/>
                  <a:pt x="1981200" y="-50437"/>
                  <a:pt x="2377440" y="114663"/>
                </a:cubicBezTo>
                <a:cubicBezTo>
                  <a:pt x="2773680" y="279763"/>
                  <a:pt x="3147060" y="700133"/>
                  <a:pt x="3520440" y="1120503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5220072" y="4365104"/>
            <a:ext cx="2952328" cy="864096"/>
            <a:chOff x="5220072" y="4365104"/>
            <a:chExt cx="2952328" cy="86409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5220072" y="4941168"/>
              <a:ext cx="2952328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580112" y="4365104"/>
              <a:ext cx="0" cy="864096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740352" y="4380344"/>
              <a:ext cx="0" cy="848856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580112" y="4581128"/>
              <a:ext cx="1008112" cy="36004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6804248" y="4581128"/>
              <a:ext cx="936104" cy="36004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563888" y="2060848"/>
            <a:ext cx="35353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1</a:t>
            </a:r>
            <a:endParaRPr lang="en-US" sz="32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70832" y="2001034"/>
            <a:ext cx="35353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2</a:t>
            </a:r>
            <a:endParaRPr lang="en-US" sz="32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70392" y="4176373"/>
            <a:ext cx="35353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3</a:t>
            </a:r>
            <a:endParaRPr lang="en-US" sz="32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86816" y="4179560"/>
            <a:ext cx="35353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4</a:t>
            </a:r>
            <a:endParaRPr lang="en-US" sz="32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224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/>
          </p:cNvSpPr>
          <p:nvPr>
            <p:ph type="body" sz="half" idx="4294967295"/>
          </p:nvPr>
        </p:nvSpPr>
        <p:spPr>
          <a:xfrm>
            <a:off x="108520" y="5486400"/>
            <a:ext cx="9144000" cy="750912"/>
          </a:xfrm>
        </p:spPr>
        <p:txBody>
          <a:bodyPr>
            <a:no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sz="4000" b="1" dirty="0" smtClean="0">
                <a:solidFill>
                  <a:schemeClr val="tx1"/>
                </a:solidFill>
                <a:ea typeface="宋体" pitchFamily="2" charset="-122"/>
              </a:rPr>
              <a:t>The Ponte </a:t>
            </a:r>
            <a:r>
              <a:rPr lang="en-US" altLang="zh-CN" sz="4000" b="1" dirty="0" err="1" smtClean="0">
                <a:solidFill>
                  <a:schemeClr val="tx1"/>
                </a:solidFill>
                <a:ea typeface="宋体" pitchFamily="2" charset="-122"/>
              </a:rPr>
              <a:t>Fabricio</a:t>
            </a:r>
            <a:r>
              <a:rPr lang="en-US" altLang="zh-CN" sz="4000" b="1" dirty="0" smtClean="0">
                <a:solidFill>
                  <a:schemeClr val="tx1"/>
                </a:solidFill>
                <a:ea typeface="宋体" pitchFamily="2" charset="-122"/>
              </a:rPr>
              <a:t> in Rome built in 62 BC</a:t>
            </a:r>
            <a:endParaRPr lang="zh-CN" altLang="en-US" sz="4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5843" name="Picture 4" descr="getfile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81000"/>
            <a:ext cx="9144000" cy="4870450"/>
          </a:xfrm>
        </p:spPr>
      </p:pic>
    </p:spTree>
    <p:extLst>
      <p:ext uri="{BB962C8B-B14F-4D97-AF65-F5344CB8AC3E}">
        <p14:creationId xmlns:p14="http://schemas.microsoft.com/office/powerpoint/2010/main" val="5638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>
          <a:xfrm>
            <a:off x="323528" y="188640"/>
            <a:ext cx="8229600" cy="1143000"/>
          </a:xfrm>
        </p:spPr>
        <p:txBody>
          <a:bodyPr/>
          <a:lstStyle/>
          <a:p>
            <a:pPr algn="l" eaLnBrk="1" hangingPunct="1"/>
            <a:r>
              <a:rPr altLang="zh-CN" b="1" dirty="0" smtClean="0">
                <a:ea typeface="宋体" pitchFamily="2" charset="-122"/>
              </a:rPr>
              <a:t>Pattern</a:t>
            </a:r>
            <a:r>
              <a:rPr lang="en-US" altLang="zh-CN" b="1" dirty="0" smtClean="0">
                <a:ea typeface="宋体" pitchFamily="2" charset="-122"/>
              </a:rPr>
              <a:t> Language</a:t>
            </a:r>
            <a:endParaRPr altLang="zh-CN" b="1" dirty="0" smtClean="0">
              <a:ea typeface="宋体" pitchFamily="2" charset="-122"/>
            </a:endParaRPr>
          </a:p>
        </p:txBody>
      </p:sp>
      <p:pic>
        <p:nvPicPr>
          <p:cNvPr id="34819" name="Picture 7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4800" y="3140968"/>
            <a:ext cx="4800600" cy="35925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0" name="Text Box 12"/>
          <p:cNvSpPr txBox="1">
            <a:spLocks noChangeArrowheads="1"/>
          </p:cNvSpPr>
          <p:nvPr/>
        </p:nvSpPr>
        <p:spPr bwMode="auto">
          <a:xfrm>
            <a:off x="323528" y="1340768"/>
            <a:ext cx="8568952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ea typeface="宋体" pitchFamily="2" charset="-122"/>
              </a:rPr>
              <a:t>Name</a:t>
            </a:r>
            <a:r>
              <a:rPr lang="en-US" altLang="zh-CN" sz="2800" b="0" dirty="0">
                <a:ea typeface="宋体" pitchFamily="2" charset="-122"/>
              </a:rPr>
              <a:t>: </a:t>
            </a:r>
            <a:r>
              <a:rPr lang="en-US" altLang="zh-CN" sz="2800" b="0" dirty="0" smtClean="0">
                <a:ea typeface="宋体" pitchFamily="2" charset="-122"/>
              </a:rPr>
              <a:t>     communication</a:t>
            </a:r>
            <a:endParaRPr lang="en-US" altLang="zh-CN" sz="2800" b="0" dirty="0"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ea typeface="宋体" pitchFamily="2" charset="-122"/>
              </a:rPr>
              <a:t>Problem</a:t>
            </a:r>
            <a:r>
              <a:rPr lang="en-US" altLang="zh-CN" sz="2800" b="0" dirty="0">
                <a:ea typeface="宋体" pitchFamily="2" charset="-122"/>
              </a:rPr>
              <a:t>: relative priorities of the forces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ea typeface="宋体" pitchFamily="2" charset="-122"/>
              </a:rPr>
              <a:t>Solution</a:t>
            </a:r>
            <a:r>
              <a:rPr lang="en-US" altLang="zh-CN" sz="2800" b="0" dirty="0">
                <a:ea typeface="宋体" pitchFamily="2" charset="-122"/>
              </a:rPr>
              <a:t>: avoid effort waste on “known” problems</a:t>
            </a:r>
          </a:p>
        </p:txBody>
      </p:sp>
    </p:spTree>
    <p:extLst>
      <p:ext uri="{BB962C8B-B14F-4D97-AF65-F5344CB8AC3E}">
        <p14:creationId xmlns:p14="http://schemas.microsoft.com/office/powerpoint/2010/main" val="109962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 look at patterns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67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/>
          <a:stretch/>
        </p:blipFill>
        <p:spPr bwMode="auto">
          <a:xfrm>
            <a:off x="1619673" y="791075"/>
            <a:ext cx="4842284" cy="545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51920" y="5025950"/>
            <a:ext cx="5220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Strategy Pattern</a:t>
            </a:r>
            <a:endParaRPr lang="en-US" sz="5400" b="1" dirty="0"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713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8453651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6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2420888"/>
            <a:ext cx="9108504" cy="2247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03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51" y="2204864"/>
            <a:ext cx="7785381" cy="2686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349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3"/>
          <p:cNvGrpSpPr>
            <a:grpSpLocks/>
          </p:cNvGrpSpPr>
          <p:nvPr/>
        </p:nvGrpSpPr>
        <p:grpSpPr bwMode="auto">
          <a:xfrm>
            <a:off x="899592" y="1844824"/>
            <a:ext cx="4248472" cy="3392442"/>
            <a:chOff x="1791" y="1344"/>
            <a:chExt cx="2347" cy="1831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1" y="1344"/>
              <a:ext cx="2347" cy="1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WordArt 12"/>
            <p:cNvSpPr>
              <a:spLocks noChangeArrowheads="1" noChangeShapeType="1" noTextEdit="1"/>
            </p:cNvSpPr>
            <p:nvPr/>
          </p:nvSpPr>
          <p:spPr bwMode="auto">
            <a:xfrm rot="-202347">
              <a:off x="2880" y="2069"/>
              <a:ext cx="953" cy="45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scene3d>
                <a:camera prst="legacyPerspectiveFront">
                  <a:rot lat="1500000" lon="19499998" rev="0"/>
                </a:camera>
                <a:lightRig rig="legacyHarsh4" dir="t"/>
              </a:scene3d>
              <a:sp3d prstMaterial="legacyMatte">
                <a:extrusionClr>
                  <a:srgbClr val="663300"/>
                </a:extrusionClr>
              </a:sp3d>
            </a:bodyPr>
            <a:lstStyle/>
            <a:p>
              <a:pPr algn="ctr"/>
              <a:r>
                <a:rPr lang="en-US" sz="3600" kern="10" dirty="0">
                  <a:ln w="9525">
                    <a:round/>
                    <a:headEnd/>
                    <a:tailEnd/>
                  </a:ln>
                  <a:latin typeface="DotumChe"/>
                  <a:ea typeface="DotumChe"/>
                </a:rPr>
                <a:t>Command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040" y="2757843"/>
            <a:ext cx="3528392" cy="1851751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Command Pattern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044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thefabweb.com/wp-content/uploads/2012/01/Hourglass_Timer_Stool_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22"/>
          <a:stretch/>
        </p:blipFill>
        <p:spPr bwMode="auto">
          <a:xfrm>
            <a:off x="1115616" y="2420888"/>
            <a:ext cx="2585492" cy="252028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79912" y="2181560"/>
            <a:ext cx="2460364" cy="482972"/>
          </a:xfrm>
          <a:prstGeom prst="rect">
            <a:avLst/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Timer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79912" y="2645544"/>
            <a:ext cx="2460364" cy="1029196"/>
          </a:xfrm>
          <a:prstGeom prst="rect">
            <a:avLst/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Time </a:t>
            </a:r>
            <a:r>
              <a:rPr lang="en-US" dirty="0" err="1" smtClean="0">
                <a:solidFill>
                  <a:schemeClr val="tx1"/>
                </a:solidFill>
              </a:rPr>
              <a:t>expireTime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Player </a:t>
            </a:r>
            <a:r>
              <a:rPr lang="en-US" dirty="0" err="1">
                <a:solidFill>
                  <a:schemeClr val="tx1"/>
                </a:solidFill>
              </a:rPr>
              <a:t>player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Song </a:t>
            </a:r>
            <a:r>
              <a:rPr lang="en-US" dirty="0" err="1" smtClean="0">
                <a:solidFill>
                  <a:schemeClr val="tx1"/>
                </a:solidFill>
              </a:rPr>
              <a:t>song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</a:p>
        </p:txBody>
      </p:sp>
      <p:sp>
        <p:nvSpPr>
          <p:cNvPr id="8" name="Rectangle 7"/>
          <p:cNvSpPr/>
          <p:nvPr/>
        </p:nvSpPr>
        <p:spPr>
          <a:xfrm>
            <a:off x="3779912" y="3674740"/>
            <a:ext cx="2460364" cy="1243124"/>
          </a:xfrm>
          <a:prstGeom prst="rect">
            <a:avLst/>
          </a:prstGeom>
          <a:solidFill>
            <a:schemeClr val="bg1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Timer(Time, Song);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~Timer()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dirty="0" smtClean="0">
                <a:solidFill>
                  <a:schemeClr val="tx1"/>
                </a:solidFill>
              </a:rPr>
              <a:t>oid start();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void expired()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525492" y="4716636"/>
            <a:ext cx="1069528" cy="95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lowchart: Card 8"/>
          <p:cNvSpPr/>
          <p:nvPr/>
        </p:nvSpPr>
        <p:spPr>
          <a:xfrm>
            <a:off x="6595020" y="4413808"/>
            <a:ext cx="1944216" cy="527360"/>
          </a:xfrm>
          <a:prstGeom prst="flowChartPunchedCar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ysClr val="windowText" lastClr="000000"/>
                </a:solidFill>
              </a:rPr>
              <a:t>player.play</a:t>
            </a:r>
            <a:r>
              <a:rPr lang="en-US" dirty="0" smtClean="0">
                <a:solidFill>
                  <a:sysClr val="windowText" lastClr="000000"/>
                </a:solidFill>
              </a:rPr>
              <a:t>(song);</a:t>
            </a:r>
          </a:p>
        </p:txBody>
      </p:sp>
    </p:spTree>
    <p:extLst>
      <p:ext uri="{BB962C8B-B14F-4D97-AF65-F5344CB8AC3E}">
        <p14:creationId xmlns:p14="http://schemas.microsoft.com/office/powerpoint/2010/main" val="214313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1484784"/>
            <a:ext cx="3744416" cy="1143000"/>
          </a:xfrm>
        </p:spPr>
        <p:txBody>
          <a:bodyPr/>
          <a:lstStyle/>
          <a:p>
            <a:pPr algn="l"/>
            <a:r>
              <a:rPr lang="en-US" b="1" dirty="0" smtClean="0"/>
              <a:t>Content</a:t>
            </a:r>
            <a:endParaRPr lang="en-US" b="1" dirty="0"/>
          </a:p>
        </p:txBody>
      </p:sp>
      <p:sp>
        <p:nvSpPr>
          <p:cNvPr id="4" name="Pentagon 3"/>
          <p:cNvSpPr/>
          <p:nvPr/>
        </p:nvSpPr>
        <p:spPr>
          <a:xfrm>
            <a:off x="1187624" y="2791796"/>
            <a:ext cx="1669887" cy="15013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Why</a:t>
            </a:r>
            <a:endParaRPr lang="en-US" sz="3600" b="1" dirty="0"/>
          </a:p>
        </p:txBody>
      </p:sp>
      <p:sp>
        <p:nvSpPr>
          <p:cNvPr id="5" name="Chevron 4"/>
          <p:cNvSpPr/>
          <p:nvPr/>
        </p:nvSpPr>
        <p:spPr>
          <a:xfrm>
            <a:off x="2281174" y="2791796"/>
            <a:ext cx="2808834" cy="1501300"/>
          </a:xfrm>
          <a:prstGeom prst="chevron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What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4499992" y="2780927"/>
            <a:ext cx="3424250" cy="1501300"/>
          </a:xfrm>
          <a:prstGeom prst="chevr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Patterns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43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499269" y="1916832"/>
            <a:ext cx="8281987" cy="2736850"/>
            <a:chOff x="385" y="527"/>
            <a:chExt cx="5217" cy="17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85" y="527"/>
              <a:ext cx="679" cy="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/>
                <a:t>Client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427" y="527"/>
              <a:ext cx="953" cy="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/>
                <a:t>Invoker</a:t>
              </a: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923" y="527"/>
              <a:ext cx="953" cy="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/>
                <a:t>Command</a:t>
              </a: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923" y="890"/>
              <a:ext cx="953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indent="176213"/>
              <a:r>
                <a:rPr lang="en-US" altLang="zh-CN" sz="1600" dirty="0"/>
                <a:t>do</a:t>
              </a:r>
              <a:r>
                <a:rPr lang="en-US" altLang="zh-CN" dirty="0"/>
                <a:t>()</a:t>
              </a: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427" y="1525"/>
              <a:ext cx="863" cy="3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/>
                <a:t>Receiver</a:t>
              </a: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2651" y="1525"/>
              <a:ext cx="1543" cy="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/>
                <a:t>ConcreteCommand</a:t>
              </a: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2652" y="1888"/>
              <a:ext cx="1543" cy="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indent="163513"/>
              <a:r>
                <a:rPr lang="en-US" altLang="zh-CN" sz="1600" dirty="0"/>
                <a:t>do()</a:t>
              </a: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377" y="1896"/>
              <a:ext cx="1225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/>
                <a:t>Receiver.action()</a:t>
              </a:r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884" y="1661"/>
              <a:ext cx="5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6"/>
            <p:cNvSpPr>
              <a:spLocks noChangeArrowheads="1"/>
            </p:cNvSpPr>
            <p:nvPr/>
          </p:nvSpPr>
          <p:spPr bwMode="auto">
            <a:xfrm>
              <a:off x="1429" y="1843"/>
              <a:ext cx="863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indent="84138"/>
              <a:r>
                <a:rPr lang="en-US" altLang="zh-CN" sz="1600" dirty="0"/>
                <a:t>action()</a:t>
              </a:r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884" y="890"/>
              <a:ext cx="0" cy="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567" y="890"/>
              <a:ext cx="0" cy="13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567" y="2206"/>
              <a:ext cx="20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 flipH="1">
              <a:off x="2290" y="1752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AutoShape 21"/>
            <p:cNvSpPr>
              <a:spLocks noChangeArrowheads="1"/>
            </p:cNvSpPr>
            <p:nvPr/>
          </p:nvSpPr>
          <p:spPr bwMode="auto">
            <a:xfrm>
              <a:off x="2381" y="663"/>
              <a:ext cx="136" cy="91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>
              <a:off x="2517" y="709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AutoShape 23"/>
            <p:cNvSpPr>
              <a:spLocks noChangeArrowheads="1"/>
            </p:cNvSpPr>
            <p:nvPr/>
          </p:nvSpPr>
          <p:spPr bwMode="auto">
            <a:xfrm>
              <a:off x="3334" y="1162"/>
              <a:ext cx="136" cy="136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 flipH="1">
              <a:off x="3403" y="1298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3470" y="2024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27"/>
            <p:cNvSpPr>
              <a:spLocks noChangeShapeType="1"/>
            </p:cNvSpPr>
            <p:nvPr/>
          </p:nvSpPr>
          <p:spPr bwMode="auto">
            <a:xfrm>
              <a:off x="3515" y="2045"/>
              <a:ext cx="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995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onsumer.gucheng.com/UploadFiles_6578/201112/201112061414102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3349" b="21023"/>
          <a:stretch/>
        </p:blipFill>
        <p:spPr bwMode="auto">
          <a:xfrm>
            <a:off x="3059832" y="1842892"/>
            <a:ext cx="5616624" cy="435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7" y="4869160"/>
            <a:ext cx="3040045" cy="1568254"/>
          </a:xfrm>
        </p:spPr>
        <p:txBody>
          <a:bodyPr>
            <a:normAutofit/>
          </a:bodyPr>
          <a:lstStyle/>
          <a:p>
            <a:pPr algn="r"/>
            <a:r>
              <a:rPr lang="en-US" b="1" dirty="0" smtClean="0"/>
              <a:t>Decorator Pattern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890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8496944" cy="375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51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7" b="96777" l="9941" r="89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96"/>
          <a:stretch/>
        </p:blipFill>
        <p:spPr bwMode="auto">
          <a:xfrm>
            <a:off x="683568" y="789842"/>
            <a:ext cx="3960440" cy="4646006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7944" y="4602336"/>
            <a:ext cx="4248472" cy="1152128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Adaptor Pattern</a:t>
            </a:r>
            <a:endParaRPr lang="en-US" b="1" dirty="0"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458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12590" y="1340767"/>
            <a:ext cx="1512168" cy="5040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Switch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672" y="1556792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606720" y="1340767"/>
            <a:ext cx="2145000" cy="5040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Switchable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691886" y="2420887"/>
            <a:ext cx="2042" cy="760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131368" y="3181359"/>
            <a:ext cx="3168352" cy="31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131368" y="3212975"/>
            <a:ext cx="0" cy="1170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osceles Triangle 20"/>
          <p:cNvSpPr/>
          <p:nvPr/>
        </p:nvSpPr>
        <p:spPr>
          <a:xfrm>
            <a:off x="4561068" y="2564903"/>
            <a:ext cx="250588" cy="216024"/>
          </a:xfrm>
          <a:prstGeom prst="triangl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544921"/>
            <a:ext cx="1326592" cy="160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180" y="4509119"/>
            <a:ext cx="1944688" cy="172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3606720" y="1844823"/>
            <a:ext cx="2145000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160338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</a:t>
            </a:r>
            <a:r>
              <a:rPr lang="en-US" sz="2400" dirty="0" smtClean="0">
                <a:solidFill>
                  <a:schemeClr val="tx1"/>
                </a:solidFill>
              </a:rPr>
              <a:t>n</a:t>
            </a:r>
          </a:p>
          <a:p>
            <a:pPr marL="342900" indent="-160338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off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645180" y="5504459"/>
            <a:ext cx="148410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160338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</a:t>
            </a:r>
            <a:r>
              <a:rPr lang="en-US" sz="2400" dirty="0" smtClean="0">
                <a:solidFill>
                  <a:schemeClr val="tx1"/>
                </a:solidFill>
              </a:rPr>
              <a:t>n</a:t>
            </a:r>
          </a:p>
          <a:p>
            <a:pPr marL="342900" indent="-160338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off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948264" y="5504459"/>
            <a:ext cx="148410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160338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</a:rPr>
              <a:t>mixing</a:t>
            </a:r>
          </a:p>
          <a:p>
            <a:pPr marL="342900" indent="-160338">
              <a:buFont typeface="Arial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s</a:t>
            </a:r>
            <a:r>
              <a:rPr lang="en-US" sz="2400" dirty="0" smtClean="0">
                <a:solidFill>
                  <a:schemeClr val="accent2"/>
                </a:solidFill>
              </a:rPr>
              <a:t>top</a:t>
            </a:r>
            <a:endParaRPr lang="en-US" sz="2400" dirty="0">
              <a:solidFill>
                <a:schemeClr val="accent2"/>
              </a:solidFill>
            </a:endParaRPr>
          </a:p>
        </p:txBody>
      </p:sp>
      <p:cxnSp>
        <p:nvCxnSpPr>
          <p:cNvPr id="2056" name="Straight Connector 2055"/>
          <p:cNvCxnSpPr/>
          <p:nvPr/>
        </p:nvCxnSpPr>
        <p:spPr>
          <a:xfrm>
            <a:off x="6299720" y="3179068"/>
            <a:ext cx="0" cy="431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Straight Arrow Connector 2057"/>
          <p:cNvCxnSpPr>
            <a:stCxn id="23" idx="2"/>
            <a:endCxn id="2052" idx="0"/>
          </p:cNvCxnSpPr>
          <p:nvPr/>
        </p:nvCxnSpPr>
        <p:spPr>
          <a:xfrm>
            <a:off x="6300192" y="4077072"/>
            <a:ext cx="2332" cy="432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948264" y="3501008"/>
            <a:ext cx="148410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160338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</a:t>
            </a:r>
            <a:r>
              <a:rPr lang="en-US" sz="2400" dirty="0" smtClean="0">
                <a:solidFill>
                  <a:schemeClr val="tx1"/>
                </a:solidFill>
              </a:rPr>
              <a:t>n</a:t>
            </a:r>
          </a:p>
          <a:p>
            <a:pPr marL="342900" indent="-160338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off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52120" y="3573015"/>
            <a:ext cx="1296144" cy="5040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Adapter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30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66273"/>
            <a:ext cx="6264696" cy="5330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1640" y="6146140"/>
            <a:ext cx="669674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Architecture: Ports and Adapters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50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onsumer.gucheng.com/UploadFiles_6578/201112/201112061414102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3349" b="21023"/>
          <a:stretch/>
        </p:blipFill>
        <p:spPr bwMode="auto">
          <a:xfrm>
            <a:off x="3059832" y="1842892"/>
            <a:ext cx="5616624" cy="435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7" y="4869160"/>
            <a:ext cx="3040045" cy="1568254"/>
          </a:xfrm>
        </p:spPr>
        <p:txBody>
          <a:bodyPr>
            <a:normAutofit/>
          </a:bodyPr>
          <a:lstStyle/>
          <a:p>
            <a:pPr algn="r"/>
            <a:r>
              <a:rPr lang="en-US" b="1" dirty="0" smtClean="0"/>
              <a:t>Decorator Pattern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913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8496944" cy="375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25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2" y="587648"/>
            <a:ext cx="4978400" cy="42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9832" y="5118283"/>
            <a:ext cx="54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Compositor Pattern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45979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192" y="1196752"/>
            <a:ext cx="2746648" cy="42484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s</a:t>
            </a:r>
            <a:r>
              <a:rPr lang="en-US" dirty="0" err="1" smtClean="0"/>
              <a:t>truct</a:t>
            </a:r>
            <a:r>
              <a:rPr lang="en-US" dirty="0" smtClean="0"/>
              <a:t> C{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struct</a:t>
            </a:r>
            <a:r>
              <a:rPr lang="en-US" dirty="0" smtClean="0"/>
              <a:t> B{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int</a:t>
            </a:r>
            <a:r>
              <a:rPr lang="en-US" dirty="0" smtClean="0"/>
              <a:t> b;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char bb;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struct</a:t>
            </a:r>
            <a:r>
              <a:rPr lang="en-US" dirty="0" smtClean="0"/>
              <a:t> A{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int</a:t>
            </a:r>
            <a:r>
              <a:rPr lang="en-US" dirty="0" smtClean="0"/>
              <a:t> a;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aa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635896" y="836712"/>
            <a:ext cx="5374523" cy="51845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printStructC</a:t>
            </a:r>
            <a:r>
              <a:rPr lang="en-US" dirty="0" smtClean="0"/>
              <a:t>(){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    </a:t>
            </a:r>
            <a:r>
              <a:rPr lang="en-US" dirty="0" err="1" smtClean="0"/>
              <a:t>printf</a:t>
            </a:r>
            <a:r>
              <a:rPr lang="en-US" dirty="0" smtClean="0"/>
              <a:t>(“</a:t>
            </a:r>
            <a:r>
              <a:rPr lang="en-US" dirty="0" err="1" smtClean="0"/>
              <a:t>struct</a:t>
            </a:r>
            <a:r>
              <a:rPr lang="en-US" dirty="0" smtClean="0"/>
              <a:t> C{\n”);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    </a:t>
            </a:r>
            <a:r>
              <a:rPr lang="en-US" dirty="0" err="1" smtClean="0"/>
              <a:t>printf</a:t>
            </a:r>
            <a:r>
              <a:rPr lang="en-US" dirty="0" smtClean="0"/>
              <a:t>(“    </a:t>
            </a:r>
            <a:r>
              <a:rPr lang="en-US" dirty="0" err="1" smtClean="0"/>
              <a:t>int</a:t>
            </a:r>
            <a:r>
              <a:rPr lang="en-US" dirty="0" smtClean="0"/>
              <a:t> c = %d\n”, c);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printf</a:t>
            </a:r>
            <a:r>
              <a:rPr lang="en-US" dirty="0" smtClean="0"/>
              <a:t>(“    </a:t>
            </a:r>
            <a:r>
              <a:rPr lang="en-US" dirty="0" err="1" smtClean="0"/>
              <a:t>struct</a:t>
            </a:r>
            <a:r>
              <a:rPr lang="en-US" dirty="0"/>
              <a:t> </a:t>
            </a:r>
            <a:r>
              <a:rPr lang="en-US" dirty="0" smtClean="0"/>
              <a:t>B{\n”);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    </a:t>
            </a:r>
            <a:r>
              <a:rPr lang="en-US" dirty="0" err="1" smtClean="0"/>
              <a:t>printf</a:t>
            </a:r>
            <a:r>
              <a:rPr lang="en-US" dirty="0" smtClean="0"/>
              <a:t>(“        </a:t>
            </a:r>
            <a:r>
              <a:rPr lang="en-US" dirty="0" err="1" smtClean="0"/>
              <a:t>int</a:t>
            </a:r>
            <a:r>
              <a:rPr lang="en-US" dirty="0" smtClean="0"/>
              <a:t> b = %d\n”, b);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printf</a:t>
            </a:r>
            <a:r>
              <a:rPr lang="en-US" dirty="0" smtClean="0"/>
              <a:t>(“        char bb = %c\n”, bb);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    </a:t>
            </a:r>
            <a:r>
              <a:rPr lang="en-US" dirty="0" err="1" smtClean="0"/>
              <a:t>printf</a:t>
            </a:r>
            <a:r>
              <a:rPr lang="en-US" dirty="0" smtClean="0"/>
              <a:t>(“    }\n”);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    </a:t>
            </a:r>
            <a:r>
              <a:rPr lang="en-US" dirty="0" err="1" smtClean="0"/>
              <a:t>printf</a:t>
            </a:r>
            <a:r>
              <a:rPr lang="en-US" dirty="0" smtClean="0"/>
              <a:t>(“    </a:t>
            </a:r>
            <a:r>
              <a:rPr lang="en-US" dirty="0" err="1" smtClean="0"/>
              <a:t>struct</a:t>
            </a:r>
            <a:r>
              <a:rPr lang="en-US" dirty="0" smtClean="0"/>
              <a:t> A{\n”;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    </a:t>
            </a:r>
            <a:r>
              <a:rPr lang="en-US" dirty="0" err="1" smtClean="0"/>
              <a:t>printf</a:t>
            </a:r>
            <a:r>
              <a:rPr lang="en-US" dirty="0" smtClean="0"/>
              <a:t>(“        </a:t>
            </a:r>
            <a:r>
              <a:rPr lang="en-US" dirty="0" err="1" smtClean="0"/>
              <a:t>int</a:t>
            </a:r>
            <a:r>
              <a:rPr lang="en-US" dirty="0" smtClean="0"/>
              <a:t> a = %d\n”, a);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    </a:t>
            </a:r>
            <a:r>
              <a:rPr lang="en-US" dirty="0" err="1" smtClean="0"/>
              <a:t>printf</a:t>
            </a:r>
            <a:r>
              <a:rPr lang="en-US" dirty="0" smtClean="0"/>
              <a:t>(“    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aa</a:t>
            </a:r>
            <a:r>
              <a:rPr lang="en-US" dirty="0" smtClean="0"/>
              <a:t> = %d\n”, </a:t>
            </a:r>
            <a:r>
              <a:rPr lang="en-US" dirty="0" err="1" smtClean="0"/>
              <a:t>aa</a:t>
            </a:r>
            <a:r>
              <a:rPr lang="en-US" dirty="0" smtClean="0"/>
              <a:t>);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    </a:t>
            </a:r>
            <a:r>
              <a:rPr lang="en-US" dirty="0" err="1" smtClean="0"/>
              <a:t>printf</a:t>
            </a:r>
            <a:r>
              <a:rPr lang="en-US" dirty="0" smtClean="0"/>
              <a:t>(“    }\n”);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printf</a:t>
            </a:r>
            <a:r>
              <a:rPr lang="en-US" dirty="0" smtClean="0"/>
              <a:t>(“}\n”);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2916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Problem to Solve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Design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66" y="1556792"/>
            <a:ext cx="7456058" cy="3355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577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/>
          <a:lstStyle/>
          <a:p>
            <a:r>
              <a:rPr lang="en-US" b="1" dirty="0" smtClean="0"/>
              <a:t>Factory Pattern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97584"/>
            <a:ext cx="8355089" cy="385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41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47428" y="4365104"/>
            <a:ext cx="8424936" cy="1440160"/>
          </a:xfrm>
          <a:prstGeom prst="roundRect">
            <a:avLst/>
          </a:prstGeom>
          <a:ln>
            <a:solidFill>
              <a:schemeClr val="accent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5600"/>
            <a:r>
              <a:rPr lang="en-US" sz="4800" b="1" dirty="0" smtClean="0"/>
              <a:t>Creational</a:t>
            </a:r>
            <a:endParaRPr lang="en-US" sz="4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407868" y="4797152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Factory</a:t>
            </a:r>
            <a:endParaRPr lang="en-US" sz="3200" dirty="0"/>
          </a:p>
        </p:txBody>
      </p:sp>
      <p:sp>
        <p:nvSpPr>
          <p:cNvPr id="10" name="Rounded Rectangle 9"/>
          <p:cNvSpPr/>
          <p:nvPr/>
        </p:nvSpPr>
        <p:spPr>
          <a:xfrm>
            <a:off x="431404" y="908720"/>
            <a:ext cx="8424936" cy="144016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5600"/>
            <a:r>
              <a:rPr lang="en-US" sz="4800" b="1" dirty="0" smtClean="0"/>
              <a:t>Structural</a:t>
            </a:r>
            <a:endParaRPr lang="en-US" sz="4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409356" y="1124744"/>
            <a:ext cx="3528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Adaptor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Decorator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395536" y="2636912"/>
            <a:ext cx="8424936" cy="144016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5600"/>
            <a:r>
              <a:rPr lang="en-US" sz="4800" b="1" dirty="0" smtClean="0"/>
              <a:t>Behavioral</a:t>
            </a:r>
            <a:endParaRPr lang="en-US" sz="4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400848" y="2818383"/>
            <a:ext cx="3528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Command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Strategy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774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9872" y="4192488"/>
            <a:ext cx="5410944" cy="1252736"/>
          </a:xfrm>
        </p:spPr>
        <p:txBody>
          <a:bodyPr>
            <a:normAutofit fontScale="92500"/>
          </a:bodyPr>
          <a:lstStyle/>
          <a:p>
            <a:r>
              <a:rPr lang="en-US" dirty="0"/>
              <a:t>Refactoring to pattern</a:t>
            </a:r>
          </a:p>
          <a:p>
            <a:r>
              <a:rPr lang="en-US" dirty="0" smtClean="0"/>
              <a:t>Encapsulate what varies (SOC)</a:t>
            </a:r>
          </a:p>
          <a:p>
            <a:endParaRPr lang="en-US" dirty="0"/>
          </a:p>
        </p:txBody>
      </p:sp>
      <p:pic>
        <p:nvPicPr>
          <p:cNvPr id="5122" name="Picture 2" descr="http://image.rayli.com.cn/0020/2007-03-13/images/20073131333579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24384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7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103828"/>
            <a:ext cx="2779973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751573" y="2492896"/>
            <a:ext cx="3888432" cy="1540830"/>
            <a:chOff x="4427984" y="2924944"/>
            <a:chExt cx="3888432" cy="1540830"/>
          </a:xfrm>
        </p:grpSpPr>
        <p:sp>
          <p:nvSpPr>
            <p:cNvPr id="75780" name="Text Box 6"/>
            <p:cNvSpPr txBox="1">
              <a:spLocks noChangeArrowheads="1"/>
            </p:cNvSpPr>
            <p:nvPr/>
          </p:nvSpPr>
          <p:spPr bwMode="auto">
            <a:xfrm>
              <a:off x="4427984" y="3880999"/>
              <a:ext cx="3744416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b="0" dirty="0">
                  <a:ea typeface="宋体" pitchFamily="2" charset="-122"/>
                </a:rPr>
                <a:t>@SharonMei1219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427984" y="2924944"/>
              <a:ext cx="3888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/>
                <a:t>Thank you!</a:t>
              </a:r>
              <a:endParaRPr lang="en-US" sz="6000" b="1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4512392" y="3866931"/>
              <a:ext cx="351599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76083">
            <a:off x="366462" y="358706"/>
            <a:ext cx="1907704" cy="14307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5006">
            <a:off x="4568903" y="282854"/>
            <a:ext cx="2039821" cy="15298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449" y="282854"/>
            <a:ext cx="2022598" cy="15169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067" y="453970"/>
            <a:ext cx="2042405" cy="15318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7" y="4972397"/>
            <a:ext cx="2065725" cy="15492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3506">
            <a:off x="2513961" y="4970531"/>
            <a:ext cx="2065725" cy="15492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5013176"/>
            <a:ext cx="2108746" cy="15815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7718">
            <a:off x="6925820" y="4908027"/>
            <a:ext cx="2009499" cy="15071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03845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/>
          </p:cNvSpPr>
          <p:nvPr>
            <p:ph type="body" sz="half" idx="1"/>
          </p:nvPr>
        </p:nvSpPr>
        <p:spPr>
          <a:xfrm>
            <a:off x="3707904" y="4653806"/>
            <a:ext cx="4536504" cy="2087562"/>
          </a:xfrm>
        </p:spPr>
        <p:txBody>
          <a:bodyPr/>
          <a:lstStyle/>
          <a:p>
            <a:r>
              <a:rPr lang="en-US" altLang="zh-CN" sz="2800" b="1" dirty="0" smtClean="0">
                <a:ea typeface="宋体" pitchFamily="2" charset="-122"/>
              </a:rPr>
              <a:t>Viscosity</a:t>
            </a:r>
            <a:r>
              <a:rPr lang="en-US" altLang="zh-CN" sz="1800" dirty="0" smtClean="0">
                <a:ea typeface="宋体" pitchFamily="2" charset="-122"/>
              </a:rPr>
              <a:t>:  it’s </a:t>
            </a:r>
            <a:r>
              <a:rPr lang="en-US" altLang="zh-CN" sz="1800" dirty="0">
                <a:ea typeface="宋体" pitchFamily="2" charset="-122"/>
              </a:rPr>
              <a:t>hard to do things right</a:t>
            </a:r>
          </a:p>
          <a:p>
            <a:r>
              <a:rPr lang="en-US" altLang="zh-CN" sz="2800" b="1" dirty="0" smtClean="0">
                <a:ea typeface="宋体" pitchFamily="2" charset="-122"/>
              </a:rPr>
              <a:t>Rigidity</a:t>
            </a:r>
            <a:r>
              <a:rPr lang="en-US" altLang="zh-CN" sz="1800" dirty="0" smtClean="0">
                <a:ea typeface="宋体" pitchFamily="2" charset="-122"/>
              </a:rPr>
              <a:t>:  it’s </a:t>
            </a:r>
            <a:r>
              <a:rPr lang="en-US" altLang="zh-CN" sz="1800" dirty="0">
                <a:ea typeface="宋体" pitchFamily="2" charset="-122"/>
              </a:rPr>
              <a:t>difficult to change</a:t>
            </a:r>
          </a:p>
          <a:p>
            <a:r>
              <a:rPr lang="en-US" altLang="zh-CN" sz="2800" b="1" dirty="0" smtClean="0">
                <a:ea typeface="宋体" pitchFamily="2" charset="-122"/>
              </a:rPr>
              <a:t>Fragility</a:t>
            </a:r>
            <a:r>
              <a:rPr lang="en-US" altLang="zh-CN" sz="1800" dirty="0" smtClean="0">
                <a:ea typeface="宋体" pitchFamily="2" charset="-122"/>
              </a:rPr>
              <a:t>:  it’s </a:t>
            </a:r>
            <a:r>
              <a:rPr lang="en-US" altLang="zh-CN" sz="1800" dirty="0">
                <a:ea typeface="宋体" pitchFamily="2" charset="-122"/>
              </a:rPr>
              <a:t>easy to break</a:t>
            </a:r>
          </a:p>
        </p:txBody>
      </p:sp>
      <p:pic>
        <p:nvPicPr>
          <p:cNvPr id="61448" name="Picture 8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334888"/>
            <a:ext cx="8496300" cy="3886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53" name="Picture 13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35875" y="2492375"/>
            <a:ext cx="1470025" cy="2187575"/>
          </a:xfr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1560" y="4595644"/>
            <a:ext cx="2376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Without Design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211815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3888432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Structural Design</a:t>
            </a:r>
            <a:endParaRPr 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12776"/>
            <a:ext cx="6912768" cy="4977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20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116632"/>
            <a:ext cx="6552728" cy="150304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/>
              <a:t>Object Oriented Design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00" y="1484784"/>
            <a:ext cx="6594068" cy="465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61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6"/>
          <a:stretch/>
        </p:blipFill>
        <p:spPr bwMode="auto">
          <a:xfrm>
            <a:off x="225266" y="476672"/>
            <a:ext cx="7299062" cy="6347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2160" y="3645024"/>
            <a:ext cx="3240360" cy="1747378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5400" b="1" dirty="0" smtClean="0"/>
              <a:t>Design Patterns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08907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5200" y="990600"/>
            <a:ext cx="5257800" cy="3617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27" name="Rectangle 3"/>
          <p:cNvSpPr>
            <a:spLocks noGrp="1"/>
          </p:cNvSpPr>
          <p:nvPr>
            <p:ph type="body" sz="half" idx="4294967295"/>
          </p:nvPr>
        </p:nvSpPr>
        <p:spPr>
          <a:xfrm>
            <a:off x="4191000" y="4876800"/>
            <a:ext cx="4214813" cy="400050"/>
          </a:xfrm>
          <a:solidFill>
            <a:srgbClr val="FF6600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>
            <a:normAutofit fontScale="70000" lnSpcReduction="20000"/>
          </a:bodyPr>
          <a:lstStyle/>
          <a:p>
            <a:pPr algn="ctr" eaLnBrk="1" hangingPunct="1">
              <a:buFont typeface="Arial" charset="0"/>
              <a:buNone/>
            </a:pPr>
            <a:r>
              <a:rPr lang="en-US" altLang="zh-CN" b="1" smtClean="0">
                <a:solidFill>
                  <a:schemeClr val="tx1"/>
                </a:solidFill>
                <a:latin typeface="Arial" charset="0"/>
                <a:ea typeface="宋体" pitchFamily="2" charset="-122"/>
              </a:rPr>
              <a:t>Duplication in class hierarchy</a:t>
            </a:r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898525" y="3749675"/>
            <a:ext cx="822325" cy="82232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898525" y="1295400"/>
            <a:ext cx="774700" cy="7731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AutoShape 6"/>
          <p:cNvSpPr>
            <a:spLocks noChangeArrowheads="1"/>
          </p:cNvSpPr>
          <p:nvPr/>
        </p:nvSpPr>
        <p:spPr bwMode="auto">
          <a:xfrm>
            <a:off x="838200" y="2441575"/>
            <a:ext cx="919163" cy="795338"/>
          </a:xfrm>
          <a:prstGeom prst="triangle">
            <a:avLst>
              <a:gd name="adj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Oval 7"/>
          <p:cNvSpPr>
            <a:spLocks noChangeArrowheads="1"/>
          </p:cNvSpPr>
          <p:nvPr/>
        </p:nvSpPr>
        <p:spPr bwMode="auto">
          <a:xfrm>
            <a:off x="2112963" y="3749675"/>
            <a:ext cx="822325" cy="822325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2112963" y="1295400"/>
            <a:ext cx="774700" cy="77311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AutoShape 9"/>
          <p:cNvSpPr>
            <a:spLocks noChangeArrowheads="1"/>
          </p:cNvSpPr>
          <p:nvPr/>
        </p:nvSpPr>
        <p:spPr bwMode="auto">
          <a:xfrm>
            <a:off x="2052638" y="2441575"/>
            <a:ext cx="919162" cy="793750"/>
          </a:xfrm>
          <a:prstGeom prst="triangle">
            <a:avLst>
              <a:gd name="adj" fmla="val 50000"/>
            </a:avLst>
          </a:prstGeom>
          <a:noFill/>
          <a:ln w="381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>
            <a:off x="3505200" y="1219200"/>
            <a:ext cx="0" cy="3505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1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good thief is worth ten scholars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32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315</Words>
  <Application>Microsoft Office PowerPoint</Application>
  <PresentationFormat>On-screen Show (4:3)</PresentationFormat>
  <Paragraphs>105</Paragraphs>
  <Slides>34</Slides>
  <Notes>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Design Patterns</vt:lpstr>
      <vt:lpstr>Content</vt:lpstr>
      <vt:lpstr>Design Problem to Solve</vt:lpstr>
      <vt:lpstr>PowerPoint Presentation</vt:lpstr>
      <vt:lpstr>Structural Design</vt:lpstr>
      <vt:lpstr>Object Oriented Design</vt:lpstr>
      <vt:lpstr>Design Patterns</vt:lpstr>
      <vt:lpstr>PowerPoint Presentation</vt:lpstr>
      <vt:lpstr>one good thief is worth ten scholars</vt:lpstr>
      <vt:lpstr>Draw a Bridge</vt:lpstr>
      <vt:lpstr>PowerPoint Presentation</vt:lpstr>
      <vt:lpstr>Pattern Language</vt:lpstr>
      <vt:lpstr>Close look at patterns</vt:lpstr>
      <vt:lpstr>PowerPoint Presentation</vt:lpstr>
      <vt:lpstr>PowerPoint Presentation</vt:lpstr>
      <vt:lpstr>PowerPoint Presentation</vt:lpstr>
      <vt:lpstr>PowerPoint Presentation</vt:lpstr>
      <vt:lpstr>Command Pattern</vt:lpstr>
      <vt:lpstr>PowerPoint Presentation</vt:lpstr>
      <vt:lpstr>PowerPoint Presentation</vt:lpstr>
      <vt:lpstr>Decorator Pattern</vt:lpstr>
      <vt:lpstr>PowerPoint Presentation</vt:lpstr>
      <vt:lpstr>Adaptor Pattern</vt:lpstr>
      <vt:lpstr>PowerPoint Presentation</vt:lpstr>
      <vt:lpstr>PowerPoint Presentation</vt:lpstr>
      <vt:lpstr>Decorator Pattern</vt:lpstr>
      <vt:lpstr>PowerPoint Presentation</vt:lpstr>
      <vt:lpstr>PowerPoint Presentation</vt:lpstr>
      <vt:lpstr>PowerPoint Presentation</vt:lpstr>
      <vt:lpstr>PowerPoint Presentation</vt:lpstr>
      <vt:lpstr>Factory Pattern</vt:lpstr>
      <vt:lpstr>PowerPoint Presentation</vt:lpstr>
      <vt:lpstr>PowerPoint Presentation</vt:lpstr>
      <vt:lpstr>PowerPoint Presentation</vt:lpstr>
    </vt:vector>
  </TitlesOfParts>
  <Company>alcatel-lucent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MEI Xuelan</dc:creator>
  <cp:lastModifiedBy>MEI Xuelan</cp:lastModifiedBy>
  <cp:revision>331</cp:revision>
  <dcterms:created xsi:type="dcterms:W3CDTF">2013-05-06T00:28:28Z</dcterms:created>
  <dcterms:modified xsi:type="dcterms:W3CDTF">2013-09-10T00:52:30Z</dcterms:modified>
</cp:coreProperties>
</file>